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7"/>
  </p:notesMasterIdLst>
  <p:handoutMasterIdLst>
    <p:handoutMasterId r:id="rId18"/>
  </p:handoutMasterIdLst>
  <p:sldIdLst>
    <p:sldId id="257" r:id="rId4"/>
    <p:sldId id="259" r:id="rId5"/>
    <p:sldId id="260" r:id="rId6"/>
    <p:sldId id="261" r:id="rId7"/>
    <p:sldId id="262" r:id="rId8"/>
    <p:sldId id="275" r:id="rId9"/>
    <p:sldId id="263" r:id="rId10"/>
    <p:sldId id="264" r:id="rId11"/>
    <p:sldId id="272" r:id="rId12"/>
    <p:sldId id="271" r:id="rId13"/>
    <p:sldId id="274" r:id="rId14"/>
    <p:sldId id="273" r:id="rId15"/>
    <p:sldId id="270" r:id="rId16"/>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5" d="100"/>
          <a:sy n="115" d="100"/>
        </p:scale>
        <p:origin x="147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2.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smtClean="0"/>
              <a:t> Water Bills-</a:t>
            </a:r>
            <a:r>
              <a:rPr lang="en-US" baseline="0" dirty="0" smtClean="0"/>
              <a:t> Senate-</a:t>
            </a:r>
            <a:r>
              <a:rPr lang="en-US" dirty="0" smtClean="0"/>
              <a:t>2018</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cat>
            <c:strRef>
              <c:f>Sheet1!$A$1:$A$22</c:f>
              <c:strCache>
                <c:ptCount val="22"/>
                <c:pt idx="0">
                  <c:v>Conservation/Restoration</c:v>
                </c:pt>
                <c:pt idx="1">
                  <c:v>Groundwater</c:v>
                </c:pt>
                <c:pt idx="2">
                  <c:v>Wastewater</c:v>
                </c:pt>
                <c:pt idx="3">
                  <c:v>Remediation</c:v>
                </c:pt>
                <c:pt idx="4">
                  <c:v>Inflow/Infiltration- wastewater</c:v>
                </c:pt>
                <c:pt idx="5">
                  <c:v>Water supply</c:v>
                </c:pt>
                <c:pt idx="6">
                  <c:v>Wild Rice</c:v>
                </c:pt>
                <c:pt idx="7">
                  <c:v>Water acess</c:v>
                </c:pt>
                <c:pt idx="8">
                  <c:v>Well disclosure</c:v>
                </c:pt>
                <c:pt idx="9">
                  <c:v>Dams</c:v>
                </c:pt>
                <c:pt idx="10">
                  <c:v>Environmental Education</c:v>
                </c:pt>
                <c:pt idx="11">
                  <c:v>Dainage</c:v>
                </c:pt>
                <c:pt idx="12">
                  <c:v>Buffers</c:v>
                </c:pt>
                <c:pt idx="13">
                  <c:v>Water Data</c:v>
                </c:pt>
                <c:pt idx="14">
                  <c:v>Invasive Species</c:v>
                </c:pt>
                <c:pt idx="15">
                  <c:v>Floods-- prevention and mitigation</c:v>
                </c:pt>
                <c:pt idx="16">
                  <c:v>Stormwater</c:v>
                </c:pt>
                <c:pt idx="17">
                  <c:v>Drinking water</c:v>
                </c:pt>
                <c:pt idx="18">
                  <c:v>Surface water</c:v>
                </c:pt>
                <c:pt idx="19">
                  <c:v>Wetlands</c:v>
                </c:pt>
                <c:pt idx="20">
                  <c:v>Lakes</c:v>
                </c:pt>
                <c:pt idx="21">
                  <c:v>Source water</c:v>
                </c:pt>
              </c:strCache>
            </c:strRef>
          </c:cat>
          <c:val>
            <c:numRef>
              <c:f>Sheet1!$B$1:$B$22</c:f>
              <c:numCache>
                <c:formatCode>General</c:formatCode>
                <c:ptCount val="22"/>
                <c:pt idx="0">
                  <c:v>9</c:v>
                </c:pt>
                <c:pt idx="1">
                  <c:v>8</c:v>
                </c:pt>
                <c:pt idx="2">
                  <c:v>46</c:v>
                </c:pt>
                <c:pt idx="3">
                  <c:v>4</c:v>
                </c:pt>
                <c:pt idx="4">
                  <c:v>3</c:v>
                </c:pt>
                <c:pt idx="5">
                  <c:v>2</c:v>
                </c:pt>
                <c:pt idx="6">
                  <c:v>3</c:v>
                </c:pt>
                <c:pt idx="7">
                  <c:v>9</c:v>
                </c:pt>
                <c:pt idx="8">
                  <c:v>1</c:v>
                </c:pt>
                <c:pt idx="9">
                  <c:v>8</c:v>
                </c:pt>
                <c:pt idx="10">
                  <c:v>4</c:v>
                </c:pt>
                <c:pt idx="11">
                  <c:v>3</c:v>
                </c:pt>
                <c:pt idx="12">
                  <c:v>6</c:v>
                </c:pt>
                <c:pt idx="13">
                  <c:v>2</c:v>
                </c:pt>
                <c:pt idx="14">
                  <c:v>2</c:v>
                </c:pt>
                <c:pt idx="15">
                  <c:v>4</c:v>
                </c:pt>
                <c:pt idx="16">
                  <c:v>3</c:v>
                </c:pt>
                <c:pt idx="17">
                  <c:v>11</c:v>
                </c:pt>
                <c:pt idx="18">
                  <c:v>4</c:v>
                </c:pt>
                <c:pt idx="19">
                  <c:v>1</c:v>
                </c:pt>
                <c:pt idx="20">
                  <c:v>2</c:v>
                </c:pt>
              </c:numCache>
            </c:numRef>
          </c:val>
          <c:extLst>
            <c:ext xmlns:c16="http://schemas.microsoft.com/office/drawing/2014/chart" uri="{C3380CC4-5D6E-409C-BE32-E72D297353CC}">
              <c16:uniqueId val="{00000000-C8C2-40E9-AFDC-51C08933FD4F}"/>
            </c:ext>
          </c:extLst>
        </c:ser>
        <c:dLbls>
          <c:showLegendKey val="0"/>
          <c:showVal val="0"/>
          <c:showCatName val="0"/>
          <c:showSerName val="0"/>
          <c:showPercent val="0"/>
          <c:showBubbleSize val="0"/>
        </c:dLbls>
        <c:gapWidth val="182"/>
        <c:axId val="2010901264"/>
        <c:axId val="2010911248"/>
      </c:barChart>
      <c:catAx>
        <c:axId val="2010901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0911248"/>
        <c:crosses val="autoZero"/>
        <c:auto val="1"/>
        <c:lblAlgn val="ctr"/>
        <c:lblOffset val="100"/>
        <c:noMultiLvlLbl val="0"/>
      </c:catAx>
      <c:valAx>
        <c:axId val="201091124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0901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82119"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8102" y="2"/>
            <a:ext cx="2982119" cy="466725"/>
          </a:xfrm>
          <a:prstGeom prst="rect">
            <a:avLst/>
          </a:prstGeom>
        </p:spPr>
        <p:txBody>
          <a:bodyPr vert="horz" lIns="91440" tIns="45720" rIns="91440" bIns="45720" rtlCol="0"/>
          <a:lstStyle>
            <a:lvl1pPr algn="r">
              <a:defRPr sz="1200"/>
            </a:lvl1pPr>
          </a:lstStyle>
          <a:p>
            <a:fld id="{A1831258-A360-4ACC-9661-2E29C56685C1}" type="datetimeFigureOut">
              <a:rPr lang="en-US" smtClean="0"/>
              <a:t>3/21/2018</a:t>
            </a:fld>
            <a:endParaRPr lang="en-US"/>
          </a:p>
        </p:txBody>
      </p:sp>
      <p:sp>
        <p:nvSpPr>
          <p:cNvPr id="4" name="Footer Placeholder 3"/>
          <p:cNvSpPr>
            <a:spLocks noGrp="1"/>
          </p:cNvSpPr>
          <p:nvPr>
            <p:ph type="ftr" sz="quarter" idx="2"/>
          </p:nvPr>
        </p:nvSpPr>
        <p:spPr>
          <a:xfrm>
            <a:off x="0" y="8829677"/>
            <a:ext cx="2982119"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677"/>
            <a:ext cx="2982119" cy="466725"/>
          </a:xfrm>
          <a:prstGeom prst="rect">
            <a:avLst/>
          </a:prstGeom>
        </p:spPr>
        <p:txBody>
          <a:bodyPr vert="horz" lIns="91440" tIns="45720" rIns="91440" bIns="45720" rtlCol="0" anchor="b"/>
          <a:lstStyle>
            <a:lvl1pPr algn="r">
              <a:defRPr sz="1200"/>
            </a:lvl1pPr>
          </a:lstStyle>
          <a:p>
            <a:fld id="{5B35527E-8EAE-45E6-B359-CC2596746F9F}" type="slidenum">
              <a:rPr lang="en-US" smtClean="0"/>
              <a:t>‹#›</a:t>
            </a:fld>
            <a:endParaRPr lang="en-US"/>
          </a:p>
        </p:txBody>
      </p:sp>
    </p:spTree>
    <p:extLst>
      <p:ext uri="{BB962C8B-B14F-4D97-AF65-F5344CB8AC3E}">
        <p14:creationId xmlns:p14="http://schemas.microsoft.com/office/powerpoint/2010/main" val="1866648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1440" tIns="45720" rIns="91440" bIns="45720" rtlCol="0"/>
          <a:lstStyle>
            <a:lvl1pPr algn="r">
              <a:defRPr sz="1200"/>
            </a:lvl1pPr>
          </a:lstStyle>
          <a:p>
            <a:fld id="{5CEDCA30-2ED5-41C4-A072-F195EC56C9D7}" type="datetimeFigureOut">
              <a:rPr lang="en-US" smtClean="0"/>
              <a:t>3/21/2018</a:t>
            </a:fld>
            <a:endParaRPr lang="en-US"/>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1440" tIns="45720" rIns="91440" bIns="45720" rtlCol="0" anchor="b"/>
          <a:lstStyle>
            <a:lvl1pPr algn="r">
              <a:defRPr sz="1200"/>
            </a:lvl1pPr>
          </a:lstStyle>
          <a:p>
            <a:fld id="{E3E7E218-9473-4E4E-BA13-22C19D998763}" type="slidenum">
              <a:rPr lang="en-US" smtClean="0"/>
              <a:t>‹#›</a:t>
            </a:fld>
            <a:endParaRPr lang="en-US"/>
          </a:p>
        </p:txBody>
      </p:sp>
    </p:spTree>
    <p:extLst>
      <p:ext uri="{BB962C8B-B14F-4D97-AF65-F5344CB8AC3E}">
        <p14:creationId xmlns:p14="http://schemas.microsoft.com/office/powerpoint/2010/main" val="3667363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3/21/2018 10:16 AM</a:t>
            </a:fld>
            <a:endParaRPr lang="en-US" dirty="0"/>
          </a:p>
        </p:txBody>
      </p:sp>
      <p:sp>
        <p:nvSpPr>
          <p:cNvPr id="6" name="Footer Placeholder 5"/>
          <p:cNvSpPr>
            <a:spLocks noGrp="1"/>
          </p:cNvSpPr>
          <p:nvPr>
            <p:ph type="ftr" sz="quarter" idx="12"/>
          </p:nvPr>
        </p:nvSpPr>
        <p:spPr>
          <a:xfrm>
            <a:off x="0" y="8829967"/>
            <a:ext cx="6193632" cy="4648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93632" y="8829967"/>
            <a:ext cx="686589" cy="46482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1630892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3/21/2018 10:16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1872542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2_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3_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22860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footer_graphic.png"/>
          <p:cNvPicPr>
            <a:picLocks noChangeAspect="1"/>
          </p:cNvPicPr>
          <p:nvPr/>
        </p:nvPicPr>
        <p:blipFill>
          <a:blip r:embed="rId15"/>
          <a:stretch>
            <a:fillRect/>
          </a:stretch>
        </p:blipFill>
        <p:spPr>
          <a:xfrm>
            <a:off x="0" y="5435827"/>
            <a:ext cx="9144000" cy="1420586"/>
          </a:xfrm>
          <a:prstGeom prst="rect">
            <a:avLst/>
          </a:prstGeom>
        </p:spPr>
      </p:pic>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im.stark@lcc.leg.m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http://www.lcc.leg.mn/lwc"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8751" y="2590800"/>
            <a:ext cx="8107363" cy="1523495"/>
          </a:xfrm>
        </p:spPr>
        <p:txBody>
          <a:bodyPr/>
          <a:lstStyle/>
          <a:p>
            <a:r>
              <a:rPr lang="en-US" dirty="0" smtClean="0"/>
              <a:t>Minnesota’s </a:t>
            </a:r>
            <a:br>
              <a:rPr lang="en-US" dirty="0" smtClean="0"/>
            </a:br>
            <a:r>
              <a:rPr lang="en-US" dirty="0" smtClean="0"/>
              <a:t>Legislative Water Commission</a:t>
            </a:r>
            <a:endParaRPr lang="en-US" dirty="0"/>
          </a:p>
        </p:txBody>
      </p:sp>
      <p:sp>
        <p:nvSpPr>
          <p:cNvPr id="3" name="Subtitle 2"/>
          <p:cNvSpPr>
            <a:spLocks noGrp="1"/>
          </p:cNvSpPr>
          <p:nvPr>
            <p:ph type="subTitle" idx="1"/>
          </p:nvPr>
        </p:nvSpPr>
        <p:spPr>
          <a:xfrm>
            <a:off x="730249" y="4344988"/>
            <a:ext cx="6127751" cy="1370012"/>
          </a:xfrm>
        </p:spPr>
        <p:txBody>
          <a:bodyPr>
            <a:normAutofit fontScale="62500" lnSpcReduction="20000"/>
          </a:bodyPr>
          <a:lstStyle/>
          <a:p>
            <a:r>
              <a:rPr lang="en-US" dirty="0" smtClean="0"/>
              <a:t>Jim Stark, Director</a:t>
            </a:r>
          </a:p>
          <a:p>
            <a:r>
              <a:rPr lang="en-US" sz="2800" dirty="0" smtClean="0"/>
              <a:t>	</a:t>
            </a:r>
          </a:p>
          <a:p>
            <a:r>
              <a:rPr lang="en-US" sz="2800" dirty="0" smtClean="0"/>
              <a:t>651/284-6431</a:t>
            </a:r>
          </a:p>
          <a:p>
            <a:endParaRPr lang="en-US" sz="2800" dirty="0" smtClean="0"/>
          </a:p>
          <a:p>
            <a:r>
              <a:rPr lang="en-US" sz="2800" dirty="0"/>
              <a:t>	</a:t>
            </a:r>
            <a:r>
              <a:rPr lang="en-US" sz="2800" dirty="0" smtClean="0">
                <a:hlinkClick r:id="rId3"/>
              </a:rPr>
              <a:t>jim.stark@lcc.leg.mn</a:t>
            </a:r>
            <a:endParaRPr lang="en-US" sz="2800" dirty="0" smtClean="0"/>
          </a:p>
          <a:p>
            <a:endParaRPr lang="en-US" sz="2800" dirty="0" smtClean="0"/>
          </a:p>
          <a:p>
            <a:r>
              <a:rPr lang="en-US" sz="2800" dirty="0" smtClean="0"/>
              <a:t>March 26, 2018</a:t>
            </a:r>
            <a:endParaRPr lang="en-US" sz="28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Ongoing Staff Work</a:t>
            </a:r>
            <a:endParaRPr lang="en-US" dirty="0"/>
          </a:p>
        </p:txBody>
      </p:sp>
      <p:sp>
        <p:nvSpPr>
          <p:cNvPr id="3" name="Content Placeholder 2"/>
          <p:cNvSpPr>
            <a:spLocks noGrp="1"/>
          </p:cNvSpPr>
          <p:nvPr>
            <p:ph idx="1"/>
          </p:nvPr>
        </p:nvSpPr>
        <p:spPr>
          <a:xfrm>
            <a:off x="457200" y="1066800"/>
            <a:ext cx="8382000" cy="5866221"/>
          </a:xfrm>
        </p:spPr>
        <p:txBody>
          <a:bodyPr/>
          <a:lstStyle/>
          <a:p>
            <a:r>
              <a:rPr lang="en-US" dirty="0" smtClean="0"/>
              <a:t>Bill tracking, review, assistance (</a:t>
            </a:r>
            <a:r>
              <a:rPr lang="en-US" b="1" dirty="0">
                <a:solidFill>
                  <a:srgbClr val="FF6600"/>
                </a:solidFill>
              </a:rPr>
              <a:t>SHARE</a:t>
            </a:r>
            <a:r>
              <a:rPr lang="en-US" dirty="0"/>
              <a:t> data &amp; information with LCCMR, CWC, legislative standing </a:t>
            </a:r>
            <a:r>
              <a:rPr lang="en-US" dirty="0" smtClean="0"/>
              <a:t>committees)</a:t>
            </a:r>
            <a:endParaRPr lang="en-US" dirty="0"/>
          </a:p>
          <a:p>
            <a:r>
              <a:rPr lang="en-US" dirty="0" smtClean="0"/>
              <a:t>Weekly water updates: </a:t>
            </a:r>
          </a:p>
          <a:p>
            <a:pPr lvl="1"/>
            <a:r>
              <a:rPr lang="en-US" dirty="0" smtClean="0"/>
              <a:t>News</a:t>
            </a:r>
          </a:p>
          <a:p>
            <a:pPr lvl="1"/>
            <a:r>
              <a:rPr lang="en-US" dirty="0" smtClean="0"/>
              <a:t>Meeting highlights</a:t>
            </a:r>
          </a:p>
          <a:p>
            <a:pPr lvl="1"/>
            <a:r>
              <a:rPr lang="en-US" dirty="0" smtClean="0"/>
              <a:t>Report summaries (</a:t>
            </a:r>
            <a:r>
              <a:rPr lang="en-US" b="1" dirty="0" smtClean="0">
                <a:solidFill>
                  <a:srgbClr val="FF6600"/>
                </a:solidFill>
              </a:rPr>
              <a:t>REVIEW</a:t>
            </a:r>
            <a:r>
              <a:rPr lang="en-US" dirty="0" smtClean="0"/>
              <a:t> agency reports)</a:t>
            </a:r>
          </a:p>
          <a:p>
            <a:pPr lvl="1"/>
            <a:r>
              <a:rPr lang="en-US" dirty="0" smtClean="0"/>
              <a:t>Upcoming events</a:t>
            </a:r>
          </a:p>
          <a:p>
            <a:r>
              <a:rPr lang="en-US" dirty="0" smtClean="0"/>
              <a:t>Network/attend pertinent meetings </a:t>
            </a:r>
            <a:r>
              <a:rPr lang="en-US" sz="2800" dirty="0" smtClean="0"/>
              <a:t>(</a:t>
            </a:r>
            <a:r>
              <a:rPr lang="en-US" sz="2800" b="1" dirty="0" smtClean="0">
                <a:solidFill>
                  <a:srgbClr val="FF6600"/>
                </a:solidFill>
              </a:rPr>
              <a:t>COORDINATE</a:t>
            </a:r>
            <a:r>
              <a:rPr lang="en-US" sz="2800" dirty="0" smtClean="0"/>
              <a:t> </a:t>
            </a:r>
            <a:r>
              <a:rPr lang="en-US" sz="2800" dirty="0"/>
              <a:t>with the </a:t>
            </a:r>
            <a:r>
              <a:rPr lang="en-US" sz="2800" dirty="0" smtClean="0"/>
              <a:t>CWC)</a:t>
            </a:r>
            <a:endParaRPr lang="en-US" sz="2800" dirty="0"/>
          </a:p>
          <a:p>
            <a:r>
              <a:rPr lang="en-US" dirty="0" smtClean="0"/>
              <a:t>Organize LWC meetings</a:t>
            </a:r>
          </a:p>
          <a:p>
            <a:endParaRPr lang="en-US" dirty="0" smtClean="0"/>
          </a:p>
        </p:txBody>
      </p:sp>
    </p:spTree>
    <p:extLst>
      <p:ext uri="{BB962C8B-B14F-4D97-AF65-F5344CB8AC3E}">
        <p14:creationId xmlns:p14="http://schemas.microsoft.com/office/powerpoint/2010/main" val="1659806577"/>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LWC Goals</a:t>
            </a:r>
            <a:endParaRPr lang="en-US" dirty="0"/>
          </a:p>
        </p:txBody>
      </p:sp>
      <p:sp>
        <p:nvSpPr>
          <p:cNvPr id="3" name="Content Placeholder 2"/>
          <p:cNvSpPr>
            <a:spLocks noGrp="1"/>
          </p:cNvSpPr>
          <p:nvPr>
            <p:ph idx="1"/>
          </p:nvPr>
        </p:nvSpPr>
        <p:spPr>
          <a:xfrm>
            <a:off x="457200" y="1066800"/>
            <a:ext cx="8382000" cy="3914918"/>
          </a:xfrm>
        </p:spPr>
        <p:txBody>
          <a:bodyPr/>
          <a:lstStyle/>
          <a:p>
            <a:r>
              <a:rPr lang="en-US" dirty="0" smtClean="0"/>
              <a:t>Maintain awareness of water issues</a:t>
            </a:r>
          </a:p>
          <a:p>
            <a:r>
              <a:rPr lang="en-US" dirty="0" smtClean="0"/>
              <a:t>Improve water knowledge </a:t>
            </a:r>
          </a:p>
          <a:p>
            <a:r>
              <a:rPr lang="en-US" dirty="0" smtClean="0"/>
              <a:t>Respond </a:t>
            </a:r>
            <a:r>
              <a:rPr lang="en-US" dirty="0"/>
              <a:t>to proposed legislation </a:t>
            </a:r>
          </a:p>
          <a:p>
            <a:r>
              <a:rPr lang="en-US" b="1" dirty="0" smtClean="0">
                <a:solidFill>
                  <a:srgbClr val="FF6600"/>
                </a:solidFill>
              </a:rPr>
              <a:t>MAKE </a:t>
            </a:r>
            <a:r>
              <a:rPr lang="en-US" b="1" dirty="0">
                <a:solidFill>
                  <a:srgbClr val="FF6600"/>
                </a:solidFill>
              </a:rPr>
              <a:t>RECOMMENDATIONS </a:t>
            </a:r>
            <a:r>
              <a:rPr lang="en-US" dirty="0"/>
              <a:t>to assist the legislature in formulating </a:t>
            </a:r>
            <a:r>
              <a:rPr lang="en-US" dirty="0" smtClean="0"/>
              <a:t>legislation </a:t>
            </a:r>
          </a:p>
          <a:p>
            <a:pPr lvl="1"/>
            <a:r>
              <a:rPr lang="en-US" dirty="0" smtClean="0"/>
              <a:t>As individual members, as caucus resources, or as a commission</a:t>
            </a:r>
          </a:p>
          <a:p>
            <a:r>
              <a:rPr lang="en-US" dirty="0" smtClean="0"/>
              <a:t>Current focus area: </a:t>
            </a:r>
            <a:r>
              <a:rPr lang="en-US" smtClean="0"/>
              <a:t>wastewater treatment</a:t>
            </a:r>
            <a:endParaRPr lang="en-US" dirty="0" smtClean="0"/>
          </a:p>
        </p:txBody>
      </p:sp>
    </p:spTree>
    <p:extLst>
      <p:ext uri="{BB962C8B-B14F-4D97-AF65-F5344CB8AC3E}">
        <p14:creationId xmlns:p14="http://schemas.microsoft.com/office/powerpoint/2010/main" val="3089468668"/>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Mandatory Coordination</a:t>
            </a:r>
            <a:endParaRPr lang="en-US" dirty="0"/>
          </a:p>
        </p:txBody>
      </p:sp>
      <p:sp>
        <p:nvSpPr>
          <p:cNvPr id="3" name="Content Placeholder 2"/>
          <p:cNvSpPr>
            <a:spLocks noGrp="1"/>
          </p:cNvSpPr>
          <p:nvPr>
            <p:ph idx="1"/>
          </p:nvPr>
        </p:nvSpPr>
        <p:spPr>
          <a:xfrm>
            <a:off x="378941" y="990600"/>
            <a:ext cx="8382000" cy="5349157"/>
          </a:xfrm>
        </p:spPr>
        <p:txBody>
          <a:bodyPr/>
          <a:lstStyle/>
          <a:p>
            <a:r>
              <a:rPr lang="en-US" b="1" dirty="0" smtClean="0">
                <a:solidFill>
                  <a:srgbClr val="FF6600"/>
                </a:solidFill>
              </a:rPr>
              <a:t>COORDINATE</a:t>
            </a:r>
            <a:r>
              <a:rPr lang="en-US" dirty="0" smtClean="0"/>
              <a:t> with:</a:t>
            </a:r>
          </a:p>
          <a:p>
            <a:pPr lvl="1"/>
            <a:r>
              <a:rPr lang="en-US" dirty="0" smtClean="0"/>
              <a:t>Clean Water Council makes funding &amp; policy recommendations – LWC coordinates with them</a:t>
            </a:r>
          </a:p>
          <a:p>
            <a:pPr lvl="1"/>
            <a:r>
              <a:rPr lang="en-US" dirty="0" smtClean="0"/>
              <a:t>MAWSAC – reports to the legislature &amp; LWC</a:t>
            </a:r>
          </a:p>
          <a:p>
            <a:pPr marL="517525" lvl="1" indent="0">
              <a:buNone/>
            </a:pPr>
            <a:r>
              <a:rPr lang="en-US" sz="1200" dirty="0" smtClean="0"/>
              <a:t>Mn Stat 473.1565, </a:t>
            </a:r>
            <a:r>
              <a:rPr lang="en-US" sz="1200" dirty="0" err="1" smtClean="0"/>
              <a:t>Subd</a:t>
            </a:r>
            <a:r>
              <a:rPr lang="en-US" sz="1200" dirty="0"/>
              <a:t>. 3.Reports to legislature. </a:t>
            </a:r>
            <a:endParaRPr lang="en-US" sz="1200" dirty="0" smtClean="0"/>
          </a:p>
          <a:p>
            <a:pPr marL="517525" lvl="1" indent="0">
              <a:buNone/>
            </a:pPr>
            <a:r>
              <a:rPr lang="en-US" sz="1200" dirty="0"/>
              <a:t>	</a:t>
            </a:r>
            <a:r>
              <a:rPr lang="en-US" sz="1200" dirty="0" smtClean="0"/>
              <a:t>(</a:t>
            </a:r>
            <a:r>
              <a:rPr lang="en-US" sz="1200" dirty="0"/>
              <a:t>a) The council must submit reports to the legislature regarding its findings, recommendations, and continuing planning activities under subdivision 1. These reports shall be included in the "Minnesota </a:t>
            </a:r>
            <a:r>
              <a:rPr lang="en-US" sz="1200" dirty="0" smtClean="0"/>
              <a:t>Water Plan</a:t>
            </a:r>
            <a:r>
              <a:rPr lang="en-US" sz="1200" dirty="0"/>
              <a:t>" required in section 103B.151, and five-year interim reports may be provided as necessary.</a:t>
            </a:r>
          </a:p>
          <a:p>
            <a:pPr marL="517525" lvl="1" indent="0">
              <a:buNone/>
            </a:pPr>
            <a:r>
              <a:rPr lang="en-US" sz="1200" dirty="0" smtClean="0"/>
              <a:t>	(</a:t>
            </a:r>
            <a:r>
              <a:rPr lang="en-US" sz="1200" dirty="0"/>
              <a:t>b) By February 15, 2017, and at least every five years thereafter, the policy </a:t>
            </a:r>
            <a:r>
              <a:rPr lang="en-US" sz="1200" dirty="0" smtClean="0"/>
              <a:t>advisory committee shall </a:t>
            </a:r>
            <a:r>
              <a:rPr lang="en-US" sz="1200" dirty="0"/>
              <a:t>report to the council, the Legislative </a:t>
            </a:r>
            <a:r>
              <a:rPr lang="en-US" sz="1200" dirty="0" smtClean="0"/>
              <a:t>Water Commission</a:t>
            </a:r>
            <a:r>
              <a:rPr lang="en-US" sz="1200" dirty="0"/>
              <a:t>, and the chairs and ranking minority members of the house of representatives and senate committees and divisions with jurisdiction over environment and natural resources with the information required under this section. The policy </a:t>
            </a:r>
            <a:r>
              <a:rPr lang="en-US" sz="1200" dirty="0" smtClean="0"/>
              <a:t>advisory committee's </a:t>
            </a:r>
            <a:r>
              <a:rPr lang="en-US" sz="1200" dirty="0"/>
              <a:t>report and recommendations must include information provided by the technical </a:t>
            </a:r>
            <a:r>
              <a:rPr lang="en-US" sz="1200" dirty="0" smtClean="0"/>
              <a:t>advisory committee</a:t>
            </a:r>
            <a:r>
              <a:rPr lang="en-US" sz="1200" dirty="0"/>
              <a:t>.</a:t>
            </a:r>
            <a:endParaRPr lang="en-US" sz="1200" dirty="0" smtClean="0"/>
          </a:p>
          <a:p>
            <a:r>
              <a:rPr lang="en-US" dirty="0" smtClean="0"/>
              <a:t>How:</a:t>
            </a:r>
          </a:p>
          <a:p>
            <a:pPr lvl="1"/>
            <a:r>
              <a:rPr lang="en-US" dirty="0" smtClean="0"/>
              <a:t>LWC Director attends meetings and shares updates</a:t>
            </a:r>
          </a:p>
          <a:p>
            <a:pPr lvl="1"/>
            <a:r>
              <a:rPr lang="en-US" dirty="0" smtClean="0"/>
              <a:t>Organizations provide reports/presentations</a:t>
            </a:r>
          </a:p>
          <a:p>
            <a:pPr marL="517525" lvl="1" indent="0">
              <a:buNone/>
            </a:pPr>
            <a:endParaRPr lang="en-US" dirty="0" smtClean="0"/>
          </a:p>
        </p:txBody>
      </p:sp>
    </p:spTree>
    <p:extLst>
      <p:ext uri="{BB962C8B-B14F-4D97-AF65-F5344CB8AC3E}">
        <p14:creationId xmlns:p14="http://schemas.microsoft.com/office/powerpoint/2010/main" val="709071238"/>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 LCW Progress &amp; Updates</a:t>
            </a:r>
            <a:endParaRPr lang="en-US" dirty="0"/>
          </a:p>
        </p:txBody>
      </p:sp>
      <p:sp>
        <p:nvSpPr>
          <p:cNvPr id="3" name="Content Placeholder 2"/>
          <p:cNvSpPr>
            <a:spLocks noGrp="1"/>
          </p:cNvSpPr>
          <p:nvPr>
            <p:ph idx="1"/>
          </p:nvPr>
        </p:nvSpPr>
        <p:spPr>
          <a:xfrm>
            <a:off x="381000" y="1066800"/>
            <a:ext cx="8382000" cy="443198"/>
          </a:xfrm>
        </p:spPr>
        <p:txBody>
          <a:bodyPr/>
          <a:lstStyle/>
          <a:p>
            <a:r>
              <a:rPr lang="en-US" dirty="0" smtClean="0">
                <a:hlinkClick r:id="rId2"/>
              </a:rPr>
              <a:t>www.lcc.leg.mn/lwc</a:t>
            </a:r>
            <a:r>
              <a:rPr lang="en-US" dirty="0" smtClean="0"/>
              <a:t>; click on subscribe</a:t>
            </a:r>
          </a:p>
        </p:txBody>
      </p:sp>
      <p:sp>
        <p:nvSpPr>
          <p:cNvPr id="4" name="Title 1"/>
          <p:cNvSpPr txBox="1">
            <a:spLocks/>
          </p:cNvSpPr>
          <p:nvPr/>
        </p:nvSpPr>
        <p:spPr>
          <a:xfrm>
            <a:off x="381000" y="2057400"/>
            <a:ext cx="8382000" cy="664797"/>
          </a:xfrm>
          <a:prstGeom prst="rect">
            <a:avLst/>
          </a:prstGeom>
        </p:spPr>
        <p:txBody>
          <a:bodyPr vert="horz" wrap="square" lIns="0" tIns="0" rIns="0" bIns="0" rtlCol="0" anchor="t">
            <a:spAutoFit/>
          </a:bodyPr>
          <a:lst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r>
              <a:rPr lang="en-US" dirty="0" smtClean="0"/>
              <a:t>Questions?</a:t>
            </a:r>
            <a:endParaRPr lang="en-US" dirty="0"/>
          </a:p>
        </p:txBody>
      </p:sp>
      <p:sp>
        <p:nvSpPr>
          <p:cNvPr id="5" name="Title 1"/>
          <p:cNvSpPr txBox="1">
            <a:spLocks/>
          </p:cNvSpPr>
          <p:nvPr/>
        </p:nvSpPr>
        <p:spPr>
          <a:xfrm>
            <a:off x="381000" y="3271658"/>
            <a:ext cx="8382000" cy="664797"/>
          </a:xfrm>
          <a:prstGeom prst="rect">
            <a:avLst/>
          </a:prstGeom>
        </p:spPr>
        <p:txBody>
          <a:bodyPr vert="horz" wrap="square" lIns="0" tIns="0" rIns="0" bIns="0" rtlCol="0" anchor="t">
            <a:spAutoFit/>
          </a:bodyPr>
          <a:lst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r>
              <a:rPr lang="en-US" dirty="0" smtClean="0"/>
              <a:t>Feedback for LWC?</a:t>
            </a:r>
            <a:endParaRPr lang="en-US" dirty="0"/>
          </a:p>
        </p:txBody>
      </p:sp>
    </p:spTree>
    <p:extLst>
      <p:ext uri="{BB962C8B-B14F-4D97-AF65-F5344CB8AC3E}">
        <p14:creationId xmlns:p14="http://schemas.microsoft.com/office/powerpoint/2010/main" val="196799915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ctr"/>
            <a:r>
              <a:rPr lang="en-US" b="1" dirty="0" smtClean="0"/>
              <a:t>Agenda, March 26, 2018</a:t>
            </a:r>
            <a:endParaRPr lang="en-US" b="1" dirty="0">
              <a:solidFill>
                <a:schemeClr val="tx2"/>
              </a:solidFill>
            </a:endParaRPr>
          </a:p>
        </p:txBody>
      </p:sp>
      <p:sp>
        <p:nvSpPr>
          <p:cNvPr id="3" name="Text Placeholder 2"/>
          <p:cNvSpPr>
            <a:spLocks noGrp="1"/>
          </p:cNvSpPr>
          <p:nvPr>
            <p:ph type="body" sz="quarter" idx="10"/>
          </p:nvPr>
        </p:nvSpPr>
        <p:spPr>
          <a:xfrm>
            <a:off x="381000" y="1374533"/>
            <a:ext cx="8382000" cy="3502497"/>
          </a:xfrm>
        </p:spPr>
        <p:txBody>
          <a:bodyPr>
            <a:normAutofit fontScale="70000" lnSpcReduction="20000"/>
          </a:bodyPr>
          <a:lstStyle/>
          <a:p>
            <a:endParaRPr lang="en-US" dirty="0" smtClean="0"/>
          </a:p>
          <a:p>
            <a:r>
              <a:rPr lang="en-US" b="1" dirty="0" smtClean="0">
                <a:solidFill>
                  <a:srgbClr val="FFFF00"/>
                </a:solidFill>
              </a:rPr>
              <a:t>Call to Order</a:t>
            </a:r>
          </a:p>
          <a:p>
            <a:r>
              <a:rPr lang="en-US" b="1" dirty="0" smtClean="0">
                <a:solidFill>
                  <a:srgbClr val="FFFF00"/>
                </a:solidFill>
              </a:rPr>
              <a:t>Approval </a:t>
            </a:r>
            <a:r>
              <a:rPr lang="en-US" b="1" dirty="0">
                <a:solidFill>
                  <a:srgbClr val="FFFF00"/>
                </a:solidFill>
              </a:rPr>
              <a:t>of minutes, February 26, 2018 </a:t>
            </a:r>
            <a:endParaRPr lang="en-US" b="1" dirty="0" smtClean="0">
              <a:solidFill>
                <a:srgbClr val="FFFF00"/>
              </a:solidFill>
            </a:endParaRPr>
          </a:p>
          <a:p>
            <a:r>
              <a:rPr lang="en-US" b="1" dirty="0" smtClean="0">
                <a:solidFill>
                  <a:srgbClr val="FFFF00"/>
                </a:solidFill>
              </a:rPr>
              <a:t>Science </a:t>
            </a:r>
            <a:r>
              <a:rPr lang="en-US" b="1" dirty="0">
                <a:solidFill>
                  <a:srgbClr val="FFFF00"/>
                </a:solidFill>
              </a:rPr>
              <a:t>Issue Presentation</a:t>
            </a:r>
            <a:r>
              <a:rPr lang="en-US" b="1" dirty="0" smtClean="0">
                <a:solidFill>
                  <a:srgbClr val="FFFF00"/>
                </a:solidFill>
              </a:rPr>
              <a:t>: Lake Levels: </a:t>
            </a:r>
            <a:r>
              <a:rPr lang="en-US" b="1" dirty="0">
                <a:solidFill>
                  <a:srgbClr val="FFFF00"/>
                </a:solidFill>
              </a:rPr>
              <a:t>Perry Jones, </a:t>
            </a:r>
            <a:r>
              <a:rPr lang="en-US" b="1" dirty="0" smtClean="0">
                <a:solidFill>
                  <a:srgbClr val="FFFF00"/>
                </a:solidFill>
              </a:rPr>
              <a:t>USGS </a:t>
            </a:r>
          </a:p>
          <a:p>
            <a:r>
              <a:rPr lang="en-US" b="1" dirty="0" smtClean="0">
                <a:solidFill>
                  <a:srgbClr val="FFFF00"/>
                </a:solidFill>
              </a:rPr>
              <a:t>Clean </a:t>
            </a:r>
            <a:r>
              <a:rPr lang="en-US" b="1" dirty="0">
                <a:solidFill>
                  <a:srgbClr val="FFFF00"/>
                </a:solidFill>
              </a:rPr>
              <a:t>Water </a:t>
            </a:r>
            <a:r>
              <a:rPr lang="en-US" b="1" dirty="0" smtClean="0">
                <a:solidFill>
                  <a:srgbClr val="FFFF00"/>
                </a:solidFill>
              </a:rPr>
              <a:t>Fund: discussion</a:t>
            </a:r>
          </a:p>
          <a:p>
            <a:r>
              <a:rPr lang="en-US" b="1" dirty="0" smtClean="0">
                <a:solidFill>
                  <a:srgbClr val="FFFF00"/>
                </a:solidFill>
              </a:rPr>
              <a:t>2018 </a:t>
            </a:r>
            <a:r>
              <a:rPr lang="en-US" b="1" dirty="0">
                <a:solidFill>
                  <a:srgbClr val="FFFF00"/>
                </a:solidFill>
              </a:rPr>
              <a:t>LWC Legislative Recommendations: </a:t>
            </a:r>
            <a:r>
              <a:rPr lang="en-US" b="1" dirty="0" smtClean="0">
                <a:solidFill>
                  <a:srgbClr val="FFFF00"/>
                </a:solidFill>
              </a:rPr>
              <a:t>Next </a:t>
            </a:r>
            <a:r>
              <a:rPr lang="en-US" b="1" dirty="0">
                <a:solidFill>
                  <a:srgbClr val="FFFF00"/>
                </a:solidFill>
              </a:rPr>
              <a:t>Steps </a:t>
            </a:r>
            <a:endParaRPr lang="en-US" b="1" dirty="0" smtClean="0">
              <a:solidFill>
                <a:srgbClr val="FFFF00"/>
              </a:solidFill>
            </a:endParaRPr>
          </a:p>
          <a:p>
            <a:r>
              <a:rPr lang="en-US" b="1" dirty="0" smtClean="0">
                <a:solidFill>
                  <a:srgbClr val="FFFF00"/>
                </a:solidFill>
              </a:rPr>
              <a:t>2019 </a:t>
            </a:r>
            <a:r>
              <a:rPr lang="en-US" b="1" dirty="0">
                <a:solidFill>
                  <a:srgbClr val="FFFF00"/>
                </a:solidFill>
              </a:rPr>
              <a:t>Legislative Recommendations </a:t>
            </a:r>
            <a:r>
              <a:rPr lang="en-US" b="1" dirty="0" smtClean="0">
                <a:solidFill>
                  <a:srgbClr val="FFFF00"/>
                </a:solidFill>
              </a:rPr>
              <a:t>Process</a:t>
            </a:r>
          </a:p>
          <a:p>
            <a:r>
              <a:rPr lang="en-US" b="1" dirty="0" smtClean="0">
                <a:solidFill>
                  <a:srgbClr val="FFFF00"/>
                </a:solidFill>
              </a:rPr>
              <a:t>Summary Visits: Visits: Members</a:t>
            </a:r>
            <a:r>
              <a:rPr lang="en-US" b="1" dirty="0">
                <a:solidFill>
                  <a:srgbClr val="FFFF00"/>
                </a:solidFill>
              </a:rPr>
              <a:t>, </a:t>
            </a:r>
            <a:r>
              <a:rPr lang="en-US" b="1" dirty="0" smtClean="0">
                <a:solidFill>
                  <a:srgbClr val="FFFF00"/>
                </a:solidFill>
              </a:rPr>
              <a:t>Agencies </a:t>
            </a:r>
            <a:r>
              <a:rPr lang="en-US" b="1" dirty="0">
                <a:solidFill>
                  <a:srgbClr val="FFFF00"/>
                </a:solidFill>
              </a:rPr>
              <a:t>and </a:t>
            </a:r>
            <a:r>
              <a:rPr lang="en-US" b="1" dirty="0" smtClean="0">
                <a:solidFill>
                  <a:srgbClr val="FFFF00"/>
                </a:solidFill>
              </a:rPr>
              <a:t>Organizations</a:t>
            </a:r>
          </a:p>
          <a:p>
            <a:r>
              <a:rPr lang="en-US" b="1" dirty="0" smtClean="0">
                <a:solidFill>
                  <a:srgbClr val="FFFF00"/>
                </a:solidFill>
              </a:rPr>
              <a:t>Summary </a:t>
            </a:r>
            <a:r>
              <a:rPr lang="en-US" b="1" dirty="0">
                <a:solidFill>
                  <a:srgbClr val="FFFF00"/>
                </a:solidFill>
              </a:rPr>
              <a:t>of “water” legislation in process (as time allows) </a:t>
            </a:r>
          </a:p>
          <a:p>
            <a:r>
              <a:rPr lang="en-US" b="1" dirty="0" smtClean="0">
                <a:solidFill>
                  <a:srgbClr val="FFFF00"/>
                </a:solidFill>
              </a:rPr>
              <a:t>Next meeting: </a:t>
            </a:r>
            <a:r>
              <a:rPr lang="en-US" b="1" dirty="0">
                <a:solidFill>
                  <a:srgbClr val="FFFF00"/>
                </a:solidFill>
              </a:rPr>
              <a:t>Monday, April </a:t>
            </a:r>
            <a:r>
              <a:rPr lang="en-US" b="1" dirty="0" smtClean="0">
                <a:solidFill>
                  <a:srgbClr val="FFFF00"/>
                </a:solidFill>
              </a:rPr>
              <a:t>23</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a:t> </a:t>
            </a:r>
            <a:r>
              <a:rPr lang="en-US" dirty="0" smtClean="0"/>
              <a:t>“Water Bills”- Senate-2018</a:t>
            </a:r>
            <a:endParaRPr lang="en-US" dirty="0"/>
          </a:p>
        </p:txBody>
      </p:sp>
      <p:sp>
        <p:nvSpPr>
          <p:cNvPr id="4" name="Rectangle 3"/>
          <p:cNvSpPr/>
          <p:nvPr/>
        </p:nvSpPr>
        <p:spPr>
          <a:xfrm>
            <a:off x="2286000" y="1166843"/>
            <a:ext cx="4572000" cy="369332"/>
          </a:xfrm>
          <a:prstGeom prst="rect">
            <a:avLst/>
          </a:prstGeom>
        </p:spPr>
        <p:txBody>
          <a:bodyPr>
            <a:spAutoFit/>
          </a:bodyPr>
          <a:lstStyle/>
          <a:p>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627275451"/>
              </p:ext>
            </p:extLst>
          </p:nvPr>
        </p:nvGraphicFramePr>
        <p:xfrm>
          <a:off x="304800" y="894985"/>
          <a:ext cx="8382000" cy="482477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07243129"/>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12 Members + 1 Director</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041815325"/>
              </p:ext>
            </p:extLst>
          </p:nvPr>
        </p:nvGraphicFramePr>
        <p:xfrm>
          <a:off x="2133600" y="1143000"/>
          <a:ext cx="5181600" cy="3886196"/>
        </p:xfrm>
        <a:graphic>
          <a:graphicData uri="http://schemas.openxmlformats.org/drawingml/2006/table">
            <a:tbl>
              <a:tblPr firstRow="1" bandRow="1">
                <a:tableStyleId>{5C22544A-7EE6-4342-B048-85BDC9FD1C3A}</a:tableStyleId>
              </a:tblPr>
              <a:tblGrid>
                <a:gridCol w="5334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11430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1295400">
                  <a:extLst>
                    <a:ext uri="{9D8B030D-6E8A-4147-A177-3AD203B41FA5}">
                      <a16:colId xmlns:a16="http://schemas.microsoft.com/office/drawing/2014/main" val="20005"/>
                    </a:ext>
                  </a:extLst>
                </a:gridCol>
              </a:tblGrid>
              <a:tr h="266948">
                <a:tc>
                  <a:txBody>
                    <a:bodyPr/>
                    <a:lstStyle/>
                    <a:p>
                      <a:pPr algn="l" fontAlgn="b"/>
                      <a:r>
                        <a:rPr lang="en-US" sz="1600" b="1" u="none" strike="noStrike" dirty="0">
                          <a:effectLst/>
                        </a:rPr>
                        <a:t>Body</a:t>
                      </a:r>
                      <a:endParaRPr lang="en-US" sz="1600" b="1" i="0" u="none" strike="noStrike" dirty="0">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First Name</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dirty="0">
                          <a:effectLst/>
                        </a:rPr>
                        <a:t>Last Name</a:t>
                      </a:r>
                      <a:endParaRPr lang="en-US" sz="1600" b="1" i="0" u="none" strike="noStrike" dirty="0">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Party</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District</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Home</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00"/>
                  </a:ext>
                </a:extLst>
              </a:tr>
              <a:tr h="301604">
                <a:tc>
                  <a:txBody>
                    <a:bodyPr/>
                    <a:lstStyle/>
                    <a:p>
                      <a:pPr algn="l" fontAlgn="b"/>
                      <a:r>
                        <a:rPr lang="en-US" sz="1600" b="1" u="none" strike="noStrike">
                          <a:effectLst/>
                        </a:rPr>
                        <a:t>Sen </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Paul</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Anderson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R</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44</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Plymouth</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01"/>
                  </a:ext>
                </a:extLst>
              </a:tr>
              <a:tr h="301604">
                <a:tc>
                  <a:txBody>
                    <a:bodyPr/>
                    <a:lstStyle/>
                    <a:p>
                      <a:pPr algn="l" fontAlgn="b"/>
                      <a:r>
                        <a:rPr lang="en-US" sz="1600" b="1" u="none" strike="noStrike" dirty="0">
                          <a:effectLst/>
                        </a:rPr>
                        <a:t>Rep</a:t>
                      </a:r>
                      <a:endParaRPr lang="en-US" sz="1600" b="1" i="0" u="none" strike="noStrike" dirty="0">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David </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Bly</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DFL</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20B</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Northfield</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02"/>
                  </a:ext>
                </a:extLst>
              </a:tr>
              <a:tr h="301604">
                <a:tc>
                  <a:txBody>
                    <a:bodyPr/>
                    <a:lstStyle/>
                    <a:p>
                      <a:pPr algn="l" fontAlgn="b"/>
                      <a:r>
                        <a:rPr lang="en-US" sz="1600" b="1" u="none" strike="noStrike">
                          <a:effectLst/>
                        </a:rPr>
                        <a:t>Sen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Rich </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Draheim</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R</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20</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Madison Lake</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03"/>
                  </a:ext>
                </a:extLst>
              </a:tr>
              <a:tr h="301604">
                <a:tc>
                  <a:txBody>
                    <a:bodyPr/>
                    <a:lstStyle/>
                    <a:p>
                      <a:pPr algn="l" fontAlgn="b"/>
                      <a:r>
                        <a:rPr lang="en-US" sz="1600" b="1" u="none" strike="noStrike">
                          <a:effectLst/>
                        </a:rPr>
                        <a:t>Sen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Kent</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Eken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DFL</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4</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Twin Valley</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04"/>
                  </a:ext>
                </a:extLst>
              </a:tr>
              <a:tr h="301604">
                <a:tc>
                  <a:txBody>
                    <a:bodyPr/>
                    <a:lstStyle/>
                    <a:p>
                      <a:pPr algn="l" fontAlgn="b"/>
                      <a:r>
                        <a:rPr lang="en-US" sz="1600" b="1" u="none" strike="noStrike">
                          <a:effectLst/>
                        </a:rPr>
                        <a:t>Rep</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Peter</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Fischer</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DFL</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43A</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Maplewood</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05"/>
                  </a:ext>
                </a:extLst>
              </a:tr>
              <a:tr h="301604">
                <a:tc>
                  <a:txBody>
                    <a:bodyPr/>
                    <a:lstStyle/>
                    <a:p>
                      <a:pPr algn="l" fontAlgn="b"/>
                      <a:r>
                        <a:rPr lang="en-US" sz="1600" b="1" u="none" strike="noStrike">
                          <a:effectLst/>
                        </a:rPr>
                        <a:t>Rep</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Glenn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Gruenhagen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R</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18B</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Glencoe</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06"/>
                  </a:ext>
                </a:extLst>
              </a:tr>
              <a:tr h="301604">
                <a:tc>
                  <a:txBody>
                    <a:bodyPr/>
                    <a:lstStyle/>
                    <a:p>
                      <a:pPr algn="l" fontAlgn="b"/>
                      <a:r>
                        <a:rPr lang="en-US" sz="1600" b="1" u="none" strike="noStrike">
                          <a:effectLst/>
                        </a:rPr>
                        <a:t>Sen </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Jason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Isaacson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DFL</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42</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Shoreview</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07"/>
                  </a:ext>
                </a:extLst>
              </a:tr>
              <a:tr h="301604">
                <a:tc>
                  <a:txBody>
                    <a:bodyPr/>
                    <a:lstStyle/>
                    <a:p>
                      <a:pPr algn="l" fontAlgn="b"/>
                      <a:r>
                        <a:rPr lang="en-US" sz="1600" b="1" u="none" strike="noStrike">
                          <a:effectLst/>
                        </a:rPr>
                        <a:t>Rep</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Clark</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Johnson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DFL</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19A</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N Mankato</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08"/>
                  </a:ext>
                </a:extLst>
              </a:tr>
              <a:tr h="301604">
                <a:tc>
                  <a:txBody>
                    <a:bodyPr/>
                    <a:lstStyle/>
                    <a:p>
                      <a:pPr algn="l" fontAlgn="b"/>
                      <a:r>
                        <a:rPr lang="en-US" sz="1600" b="1" u="none" strike="noStrike">
                          <a:effectLst/>
                        </a:rPr>
                        <a:t>Rep</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John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Poston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R</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9A</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Lakeshore</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09"/>
                  </a:ext>
                </a:extLst>
              </a:tr>
              <a:tr h="301604">
                <a:tc>
                  <a:txBody>
                    <a:bodyPr/>
                    <a:lstStyle/>
                    <a:p>
                      <a:pPr algn="l" fontAlgn="b"/>
                      <a:r>
                        <a:rPr lang="en-US" sz="1600" b="1" u="none" strike="noStrike">
                          <a:effectLst/>
                        </a:rPr>
                        <a:t>Rep</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Paul</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Torkelson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R</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16B</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Hanska</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10"/>
                  </a:ext>
                </a:extLst>
              </a:tr>
              <a:tr h="301604">
                <a:tc>
                  <a:txBody>
                    <a:bodyPr/>
                    <a:lstStyle/>
                    <a:p>
                      <a:pPr algn="l" fontAlgn="b"/>
                      <a:r>
                        <a:rPr lang="en-US" sz="1600" b="1" u="none" strike="noStrike">
                          <a:effectLst/>
                        </a:rPr>
                        <a:t>Sen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Bill  </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Weber</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R</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22</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Luverne</a:t>
                      </a:r>
                      <a:endParaRPr lang="en-US" sz="1600" b="1" i="0" u="none" strike="noStrike">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11"/>
                  </a:ext>
                </a:extLst>
              </a:tr>
              <a:tr h="301604">
                <a:tc>
                  <a:txBody>
                    <a:bodyPr/>
                    <a:lstStyle/>
                    <a:p>
                      <a:pPr algn="l" fontAlgn="b"/>
                      <a:r>
                        <a:rPr lang="en-US" sz="1600" b="1" u="none" strike="noStrike">
                          <a:effectLst/>
                        </a:rPr>
                        <a:t>Sen</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Chuck </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Wiger</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dirty="0">
                          <a:effectLst/>
                        </a:rPr>
                        <a:t>DFL</a:t>
                      </a:r>
                      <a:endParaRPr lang="en-US" sz="1600" b="1" i="0" u="none" strike="noStrike" dirty="0">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a:effectLst/>
                        </a:rPr>
                        <a:t>43</a:t>
                      </a:r>
                      <a:endParaRPr lang="en-US" sz="1600" b="1" i="0" u="none" strike="noStrike">
                        <a:solidFill>
                          <a:srgbClr val="000000"/>
                        </a:solidFill>
                        <a:effectLst/>
                        <a:latin typeface="Calibri" panose="020F0502020204030204" pitchFamily="34" charset="0"/>
                      </a:endParaRPr>
                    </a:p>
                  </a:txBody>
                  <a:tcPr marL="8212" marR="8212" marT="8212" marB="0" anchor="b"/>
                </a:tc>
                <a:tc>
                  <a:txBody>
                    <a:bodyPr/>
                    <a:lstStyle/>
                    <a:p>
                      <a:pPr algn="l" fontAlgn="b"/>
                      <a:r>
                        <a:rPr lang="en-US" sz="1600" b="1" u="none" strike="noStrike" dirty="0">
                          <a:effectLst/>
                        </a:rPr>
                        <a:t>Maplewood</a:t>
                      </a:r>
                      <a:endParaRPr lang="en-US" sz="1600" b="1" i="0" u="none" strike="noStrike" dirty="0">
                        <a:solidFill>
                          <a:srgbClr val="000000"/>
                        </a:solidFill>
                        <a:effectLst/>
                        <a:latin typeface="Calibri" panose="020F0502020204030204" pitchFamily="34" charset="0"/>
                      </a:endParaRPr>
                    </a:p>
                  </a:txBody>
                  <a:tcPr marL="8212" marR="8212" marT="8212" marB="0" anchor="b"/>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8120300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Statutory Powers and Duties</a:t>
            </a:r>
            <a:endParaRPr lang="en-US" dirty="0"/>
          </a:p>
        </p:txBody>
      </p:sp>
      <p:sp>
        <p:nvSpPr>
          <p:cNvPr id="3" name="Content Placeholder 2"/>
          <p:cNvSpPr>
            <a:spLocks noGrp="1"/>
          </p:cNvSpPr>
          <p:nvPr>
            <p:ph idx="1"/>
          </p:nvPr>
        </p:nvSpPr>
        <p:spPr>
          <a:xfrm>
            <a:off x="381000" y="1412875"/>
            <a:ext cx="8763000" cy="3939540"/>
          </a:xfrm>
        </p:spPr>
        <p:txBody>
          <a:bodyPr/>
          <a:lstStyle/>
          <a:p>
            <a:r>
              <a:rPr lang="en-US" b="1" dirty="0" smtClean="0">
                <a:solidFill>
                  <a:srgbClr val="FF6600"/>
                </a:solidFill>
              </a:rPr>
              <a:t>REVIEW</a:t>
            </a:r>
            <a:r>
              <a:rPr lang="en-US" dirty="0" smtClean="0"/>
              <a:t> state agencies’ water policy reports &amp; recommendations</a:t>
            </a:r>
          </a:p>
          <a:p>
            <a:r>
              <a:rPr lang="en-US" b="1" dirty="0" smtClean="0">
                <a:solidFill>
                  <a:srgbClr val="FF6600"/>
                </a:solidFill>
              </a:rPr>
              <a:t>GATHER</a:t>
            </a:r>
            <a:r>
              <a:rPr lang="en-US" dirty="0" smtClean="0"/>
              <a:t> data and comments</a:t>
            </a:r>
          </a:p>
          <a:p>
            <a:r>
              <a:rPr lang="en-US" b="1" dirty="0" smtClean="0">
                <a:solidFill>
                  <a:srgbClr val="FF6600"/>
                </a:solidFill>
              </a:rPr>
              <a:t>MAKE RECOMMENDATIONS </a:t>
            </a:r>
            <a:r>
              <a:rPr lang="en-US" dirty="0" smtClean="0"/>
              <a:t>to assist the legislature in formulating legislation</a:t>
            </a:r>
          </a:p>
          <a:p>
            <a:r>
              <a:rPr lang="en-US" b="1" dirty="0" smtClean="0">
                <a:solidFill>
                  <a:srgbClr val="FF6600"/>
                </a:solidFill>
              </a:rPr>
              <a:t>SHARE</a:t>
            </a:r>
            <a:r>
              <a:rPr lang="en-US" dirty="0" smtClean="0"/>
              <a:t> data &amp; information with LCCMR, CWC, legislative standing committees, upon request</a:t>
            </a:r>
          </a:p>
          <a:p>
            <a:r>
              <a:rPr lang="en-US" b="1" dirty="0" smtClean="0">
                <a:solidFill>
                  <a:srgbClr val="FF6600"/>
                </a:solidFill>
              </a:rPr>
              <a:t>COORDINATE</a:t>
            </a:r>
            <a:r>
              <a:rPr lang="en-US" dirty="0" smtClean="0"/>
              <a:t> with the CWC</a:t>
            </a:r>
            <a:endParaRPr lang="en-US" dirty="0"/>
          </a:p>
        </p:txBody>
      </p:sp>
    </p:spTree>
    <p:extLst>
      <p:ext uri="{BB962C8B-B14F-4D97-AF65-F5344CB8AC3E}">
        <p14:creationId xmlns:p14="http://schemas.microsoft.com/office/powerpoint/2010/main" val="392576975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29595"/>
          </a:xfrm>
        </p:spPr>
        <p:txBody>
          <a:bodyPr/>
          <a:lstStyle/>
          <a:p>
            <a:r>
              <a:rPr lang="en-US" dirty="0"/>
              <a:t> </a:t>
            </a:r>
            <a:r>
              <a:rPr lang="en-US" dirty="0" smtClean="0"/>
              <a:t>2018 LWC Legislative Recommendations– Progress</a:t>
            </a:r>
            <a:endParaRPr lang="en-US" dirty="0"/>
          </a:p>
        </p:txBody>
      </p:sp>
      <p:sp>
        <p:nvSpPr>
          <p:cNvPr id="3" name="Content Placeholder 2"/>
          <p:cNvSpPr>
            <a:spLocks noGrp="1"/>
          </p:cNvSpPr>
          <p:nvPr>
            <p:ph idx="1"/>
          </p:nvPr>
        </p:nvSpPr>
        <p:spPr>
          <a:xfrm>
            <a:off x="381000" y="1447800"/>
            <a:ext cx="8382000" cy="3145476"/>
          </a:xfrm>
        </p:spPr>
        <p:txBody>
          <a:bodyPr/>
          <a:lstStyle/>
          <a:p>
            <a:pPr marL="517525" lvl="1" indent="0">
              <a:buNone/>
            </a:pPr>
            <a:endParaRPr lang="en-US" dirty="0" smtClean="0"/>
          </a:p>
          <a:p>
            <a:pPr marL="517525" lvl="1" indent="0">
              <a:buNone/>
            </a:pPr>
            <a:r>
              <a:rPr lang="en-US" dirty="0" smtClean="0"/>
              <a:t>Next Steps:</a:t>
            </a:r>
          </a:p>
          <a:p>
            <a:pPr lvl="1"/>
            <a:r>
              <a:rPr lang="en-US" dirty="0" smtClean="0"/>
              <a:t>Agencies, PFA, LCCMR,  environmental organizations clean water council</a:t>
            </a:r>
          </a:p>
          <a:p>
            <a:pPr lvl="1"/>
            <a:r>
              <a:rPr lang="en-US" dirty="0" smtClean="0"/>
              <a:t>Moving Froward with the recommendations?</a:t>
            </a:r>
          </a:p>
          <a:p>
            <a:pPr lvl="1"/>
            <a:r>
              <a:rPr lang="en-US" dirty="0" smtClean="0"/>
              <a:t>Proposed Legislation?</a:t>
            </a:r>
          </a:p>
          <a:p>
            <a:pPr lvl="1"/>
            <a:endParaRPr lang="en-US" dirty="0" smtClean="0"/>
          </a:p>
        </p:txBody>
      </p:sp>
    </p:spTree>
    <p:extLst>
      <p:ext uri="{BB962C8B-B14F-4D97-AF65-F5344CB8AC3E}">
        <p14:creationId xmlns:p14="http://schemas.microsoft.com/office/powerpoint/2010/main" val="198039705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29595"/>
          </a:xfrm>
        </p:spPr>
        <p:txBody>
          <a:bodyPr/>
          <a:lstStyle/>
          <a:p>
            <a:r>
              <a:rPr lang="en-US" dirty="0"/>
              <a:t> </a:t>
            </a:r>
            <a:r>
              <a:rPr lang="en-US" dirty="0" smtClean="0"/>
              <a:t>2018 LWC Legislative Recommendations– Next Steps</a:t>
            </a:r>
            <a:endParaRPr lang="en-US" dirty="0"/>
          </a:p>
        </p:txBody>
      </p:sp>
      <p:sp>
        <p:nvSpPr>
          <p:cNvPr id="3" name="Content Placeholder 2"/>
          <p:cNvSpPr>
            <a:spLocks noGrp="1"/>
          </p:cNvSpPr>
          <p:nvPr>
            <p:ph idx="1"/>
          </p:nvPr>
        </p:nvSpPr>
        <p:spPr>
          <a:xfrm>
            <a:off x="381000" y="1447800"/>
            <a:ext cx="8382000" cy="2757678"/>
          </a:xfrm>
        </p:spPr>
        <p:txBody>
          <a:bodyPr/>
          <a:lstStyle/>
          <a:p>
            <a:pPr marL="517525" lvl="1" indent="0">
              <a:buNone/>
            </a:pPr>
            <a:endParaRPr lang="en-US" dirty="0" smtClean="0"/>
          </a:p>
          <a:p>
            <a:pPr marL="517525" lvl="1" indent="0">
              <a:buNone/>
            </a:pPr>
            <a:r>
              <a:rPr lang="en-US" dirty="0" smtClean="0"/>
              <a:t>Next Steps:</a:t>
            </a:r>
          </a:p>
          <a:p>
            <a:pPr lvl="1"/>
            <a:r>
              <a:rPr lang="en-US" dirty="0" smtClean="0"/>
              <a:t>Discussion and Recommendations</a:t>
            </a:r>
          </a:p>
          <a:p>
            <a:pPr lvl="1"/>
            <a:r>
              <a:rPr lang="en-US" dirty="0" smtClean="0"/>
              <a:t>Moving Froward with the recommendations?</a:t>
            </a:r>
          </a:p>
          <a:p>
            <a:pPr lvl="1"/>
            <a:r>
              <a:rPr lang="en-US" dirty="0" smtClean="0"/>
              <a:t>Proposed Legislation?</a:t>
            </a:r>
          </a:p>
          <a:p>
            <a:pPr lvl="1"/>
            <a:endParaRPr lang="en-US" dirty="0" smtClean="0"/>
          </a:p>
        </p:txBody>
      </p:sp>
    </p:spTree>
    <p:extLst>
      <p:ext uri="{BB962C8B-B14F-4D97-AF65-F5344CB8AC3E}">
        <p14:creationId xmlns:p14="http://schemas.microsoft.com/office/powerpoint/2010/main" val="176436194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 LWC- 2019 Recommendations</a:t>
            </a:r>
            <a:endParaRPr lang="en-US" dirty="0"/>
          </a:p>
        </p:txBody>
      </p:sp>
      <p:sp>
        <p:nvSpPr>
          <p:cNvPr id="3" name="Content Placeholder 2"/>
          <p:cNvSpPr>
            <a:spLocks noGrp="1"/>
          </p:cNvSpPr>
          <p:nvPr>
            <p:ph idx="1"/>
          </p:nvPr>
        </p:nvSpPr>
        <p:spPr>
          <a:xfrm>
            <a:off x="228600" y="894985"/>
            <a:ext cx="8382000" cy="443198"/>
          </a:xfrm>
        </p:spPr>
        <p:txBody>
          <a:bodyPr/>
          <a:lstStyle/>
          <a:p>
            <a:pPr marL="0" indent="0">
              <a:buNone/>
            </a:pPr>
            <a:endParaRPr lang="en-US" dirty="0" smtClean="0"/>
          </a:p>
        </p:txBody>
      </p:sp>
      <p:sp>
        <p:nvSpPr>
          <p:cNvPr id="4" name="Rectangle 3"/>
          <p:cNvSpPr/>
          <p:nvPr/>
        </p:nvSpPr>
        <p:spPr>
          <a:xfrm>
            <a:off x="914400" y="1676400"/>
            <a:ext cx="6934200" cy="3046988"/>
          </a:xfrm>
          <a:prstGeom prst="rect">
            <a:avLst/>
          </a:prstGeom>
        </p:spPr>
        <p:txBody>
          <a:bodyPr wrap="square">
            <a:spAutoFit/>
          </a:bodyPr>
          <a:lstStyle/>
          <a:p>
            <a:pPr marL="742950" lvl="1" indent="-285750">
              <a:buFont typeface="Arial" panose="020B0604020202020204" pitchFamily="34" charset="0"/>
              <a:buChar char="•"/>
            </a:pPr>
            <a:r>
              <a:rPr lang="en-US" sz="1200" dirty="0" smtClean="0"/>
              <a:t>Source Water Protection</a:t>
            </a:r>
          </a:p>
          <a:p>
            <a:pPr marL="742950" lvl="1" indent="-285750">
              <a:buFont typeface="Arial" panose="020B0604020202020204" pitchFamily="34" charset="0"/>
              <a:buChar char="•"/>
            </a:pPr>
            <a:r>
              <a:rPr lang="en-US" sz="1200" dirty="0" smtClean="0"/>
              <a:t>Better Water Management</a:t>
            </a:r>
          </a:p>
          <a:p>
            <a:pPr marL="742950" lvl="1" indent="-285750">
              <a:buFont typeface="Arial" panose="020B0604020202020204" pitchFamily="34" charset="0"/>
              <a:buChar char="•"/>
            </a:pPr>
            <a:r>
              <a:rPr lang="en-US" sz="1200" dirty="0" smtClean="0"/>
              <a:t>Wastewater/ storm-water infrastructure</a:t>
            </a:r>
          </a:p>
          <a:p>
            <a:pPr marL="742950" lvl="1" indent="-285750">
              <a:buFont typeface="Arial" panose="020B0604020202020204" pitchFamily="34" charset="0"/>
              <a:buChar char="•"/>
            </a:pPr>
            <a:r>
              <a:rPr lang="en-US" sz="1200" dirty="0" smtClean="0"/>
              <a:t>Reduce water quality and quantity impacts from agriculture</a:t>
            </a:r>
          </a:p>
          <a:p>
            <a:pPr marL="742950" lvl="1" indent="-285750">
              <a:buFont typeface="Arial" panose="020B0604020202020204" pitchFamily="34" charset="0"/>
              <a:buChar char="•"/>
            </a:pPr>
            <a:r>
              <a:rPr lang="en-US" sz="1200" dirty="0" smtClean="0"/>
              <a:t>Water sustainability for the future</a:t>
            </a:r>
          </a:p>
          <a:p>
            <a:pPr marL="742950" lvl="1" indent="-285750">
              <a:buFont typeface="Arial" panose="020B0604020202020204" pitchFamily="34" charset="0"/>
              <a:buChar char="•"/>
            </a:pPr>
            <a:r>
              <a:rPr lang="en-US" sz="1200" dirty="0" smtClean="0"/>
              <a:t>Using cost benefits in evaluating wastewater treatment</a:t>
            </a:r>
          </a:p>
          <a:p>
            <a:pPr marL="742950" lvl="1" indent="-285750">
              <a:buFont typeface="Arial" panose="020B0604020202020204" pitchFamily="34" charset="0"/>
              <a:buChar char="•"/>
            </a:pPr>
            <a:r>
              <a:rPr lang="en-US" sz="1200" dirty="0" smtClean="0"/>
              <a:t>Adapting to increased weather variability</a:t>
            </a:r>
          </a:p>
          <a:p>
            <a:pPr marL="742950" lvl="1" indent="-285750">
              <a:buFont typeface="Arial" panose="020B0604020202020204" pitchFamily="34" charset="0"/>
              <a:buChar char="•"/>
            </a:pPr>
            <a:r>
              <a:rPr lang="en-US" sz="1200" dirty="0" smtClean="0"/>
              <a:t>Can we improve regulatory efficiency</a:t>
            </a:r>
            <a:endParaRPr lang="en-US" sz="1200" dirty="0"/>
          </a:p>
          <a:p>
            <a:pPr marL="742950" lvl="1" indent="-285750">
              <a:buFont typeface="Arial" panose="020B0604020202020204" pitchFamily="34" charset="0"/>
              <a:buChar char="•"/>
            </a:pPr>
            <a:r>
              <a:rPr lang="en-US" sz="1200" dirty="0" smtClean="0"/>
              <a:t>Cost/benefit of Legacy  Amendment– return on investment</a:t>
            </a:r>
          </a:p>
          <a:p>
            <a:pPr marL="742950" lvl="1" indent="-285750">
              <a:buFont typeface="Arial" panose="020B0604020202020204" pitchFamily="34" charset="0"/>
              <a:buChar char="•"/>
            </a:pPr>
            <a:r>
              <a:rPr lang="en-US" sz="1200" dirty="0" smtClean="0"/>
              <a:t>Peer review of water-quality standards</a:t>
            </a:r>
          </a:p>
          <a:p>
            <a:pPr marL="742950" lvl="1" indent="-285750">
              <a:buFont typeface="Arial" panose="020B0604020202020204" pitchFamily="34" charset="0"/>
              <a:buChar char="•"/>
            </a:pPr>
            <a:r>
              <a:rPr lang="en-US" sz="1200" dirty="0" smtClean="0"/>
              <a:t>Evaluating natural and non- natural sources of water pollution </a:t>
            </a:r>
          </a:p>
          <a:p>
            <a:pPr marL="742950" lvl="1" indent="-285750">
              <a:buFont typeface="Arial" panose="020B0604020202020204" pitchFamily="34" charset="0"/>
              <a:buChar char="•"/>
            </a:pPr>
            <a:r>
              <a:rPr lang="en-US" sz="1200" dirty="0" smtClean="0"/>
              <a:t>Buffers– costs and benefits</a:t>
            </a:r>
          </a:p>
          <a:p>
            <a:pPr marL="742950" lvl="1" indent="-285750">
              <a:buFont typeface="Arial" panose="020B0604020202020204" pitchFamily="34" charset="0"/>
              <a:buChar char="•"/>
            </a:pPr>
            <a:r>
              <a:rPr lang="en-US" sz="1200" dirty="0" smtClean="0"/>
              <a:t>Water retention of water quality and flood improvement</a:t>
            </a:r>
          </a:p>
          <a:p>
            <a:pPr marL="742950" lvl="1" indent="-285750">
              <a:buFont typeface="Arial" panose="020B0604020202020204" pitchFamily="34" charset="0"/>
              <a:buChar char="•"/>
            </a:pPr>
            <a:r>
              <a:rPr lang="en-US" sz="1200" dirty="0" smtClean="0"/>
              <a:t>Drinking water Protection/ Restoration </a:t>
            </a:r>
          </a:p>
          <a:p>
            <a:pPr marL="742950" lvl="1" indent="-285750">
              <a:buFont typeface="Arial" panose="020B0604020202020204" pitchFamily="34" charset="0"/>
              <a:buChar char="•"/>
            </a:pPr>
            <a:r>
              <a:rPr lang="en-US" sz="1200" dirty="0" smtClean="0"/>
              <a:t>CREP </a:t>
            </a:r>
          </a:p>
          <a:p>
            <a:pPr marL="742950" lvl="1" indent="-285750">
              <a:buFont typeface="Arial" panose="020B0604020202020204" pitchFamily="34" charset="0"/>
              <a:buChar char="•"/>
            </a:pPr>
            <a:r>
              <a:rPr lang="en-US" sz="1200" dirty="0" smtClean="0"/>
              <a:t>One watershed </a:t>
            </a:r>
            <a:r>
              <a:rPr lang="en-US" sz="1200" smtClean="0"/>
              <a:t>on plan</a:t>
            </a:r>
            <a:endParaRPr lang="en-US" sz="1200" dirty="0" smtClean="0"/>
          </a:p>
        </p:txBody>
      </p:sp>
    </p:spTree>
    <p:extLst>
      <p:ext uri="{BB962C8B-B14F-4D97-AF65-F5344CB8AC3E}">
        <p14:creationId xmlns:p14="http://schemas.microsoft.com/office/powerpoint/2010/main" val="1373107638"/>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pPr algn="ctr"/>
            <a:r>
              <a:rPr lang="en-US" b="1" dirty="0" smtClean="0"/>
              <a:t>LWC Recommendations- 2019</a:t>
            </a:r>
            <a:endParaRPr lang="en-US" b="1" dirty="0"/>
          </a:p>
        </p:txBody>
      </p:sp>
      <p:sp>
        <p:nvSpPr>
          <p:cNvPr id="3" name="Content Placeholder 2"/>
          <p:cNvSpPr>
            <a:spLocks noGrp="1"/>
          </p:cNvSpPr>
          <p:nvPr>
            <p:ph idx="1"/>
          </p:nvPr>
        </p:nvSpPr>
        <p:spPr>
          <a:xfrm>
            <a:off x="381000" y="1066800"/>
            <a:ext cx="8382000" cy="2985433"/>
          </a:xfrm>
        </p:spPr>
        <p:txBody>
          <a:bodyPr/>
          <a:lstStyle/>
          <a:p>
            <a:pPr lvl="1"/>
            <a:r>
              <a:rPr lang="en-US" sz="2000" b="1" dirty="0" smtClean="0">
                <a:solidFill>
                  <a:srgbClr val="FFFF00"/>
                </a:solidFill>
              </a:rPr>
              <a:t>Begin the process early</a:t>
            </a:r>
          </a:p>
          <a:p>
            <a:pPr lvl="1"/>
            <a:r>
              <a:rPr lang="en-US" sz="2000" b="1" dirty="0" smtClean="0">
                <a:solidFill>
                  <a:srgbClr val="FFFF00"/>
                </a:solidFill>
              </a:rPr>
              <a:t>April-refine priority issues</a:t>
            </a:r>
          </a:p>
          <a:p>
            <a:pPr lvl="1"/>
            <a:r>
              <a:rPr lang="en-US" sz="2000" b="1" dirty="0" smtClean="0">
                <a:solidFill>
                  <a:srgbClr val="FFFF00"/>
                </a:solidFill>
              </a:rPr>
              <a:t>May-rank priorities</a:t>
            </a:r>
          </a:p>
          <a:p>
            <a:pPr lvl="1"/>
            <a:r>
              <a:rPr lang="en-US" sz="2000" b="1" dirty="0" smtClean="0">
                <a:solidFill>
                  <a:srgbClr val="FFFF00"/>
                </a:solidFill>
              </a:rPr>
              <a:t>Summer-- consult experts on priority 1 and 2</a:t>
            </a:r>
          </a:p>
          <a:p>
            <a:pPr lvl="1"/>
            <a:r>
              <a:rPr lang="en-US" sz="2000" b="1" dirty="0" smtClean="0">
                <a:solidFill>
                  <a:srgbClr val="FFFF00"/>
                </a:solidFill>
              </a:rPr>
              <a:t>August– determine top priority issue</a:t>
            </a:r>
          </a:p>
          <a:p>
            <a:pPr lvl="1"/>
            <a:r>
              <a:rPr lang="en-US" sz="2000" b="1" dirty="0" smtClean="0">
                <a:solidFill>
                  <a:srgbClr val="FFFF00"/>
                </a:solidFill>
              </a:rPr>
              <a:t>September—build recommendations around top priority</a:t>
            </a:r>
          </a:p>
          <a:p>
            <a:pPr lvl="1"/>
            <a:r>
              <a:rPr lang="en-US" sz="2000" b="1" dirty="0" smtClean="0">
                <a:solidFill>
                  <a:srgbClr val="FFFF00"/>
                </a:solidFill>
              </a:rPr>
              <a:t>Reach consensus on recommendations and finalize</a:t>
            </a:r>
          </a:p>
          <a:p>
            <a:pPr lvl="1"/>
            <a:r>
              <a:rPr lang="en-US" sz="2000" b="1" dirty="0" smtClean="0">
                <a:solidFill>
                  <a:srgbClr val="FFFF00"/>
                </a:solidFill>
              </a:rPr>
              <a:t>Distribute recommendations to Legislature</a:t>
            </a:r>
          </a:p>
          <a:p>
            <a:pPr lvl="1"/>
            <a:r>
              <a:rPr lang="en-US" sz="2000" b="1" dirty="0" smtClean="0">
                <a:solidFill>
                  <a:srgbClr val="FFFF00"/>
                </a:solidFill>
              </a:rPr>
              <a:t>Prepare legislation and  build legislative partnerships</a:t>
            </a:r>
          </a:p>
        </p:txBody>
      </p:sp>
    </p:spTree>
    <p:extLst>
      <p:ext uri="{BB962C8B-B14F-4D97-AF65-F5344CB8AC3E}">
        <p14:creationId xmlns:p14="http://schemas.microsoft.com/office/powerpoint/2010/main" val="3812553454"/>
      </p:ext>
    </p:extLst>
  </p:cSld>
  <p:clrMapOvr>
    <a:masterClrMapping/>
  </p:clrMapOvr>
  <p:transition>
    <p:fade/>
  </p:transition>
</p:sld>
</file>

<file path=ppt/theme/theme1.xml><?xml version="1.0" encoding="utf-8"?>
<a:theme xmlns:a="http://schemas.openxmlformats.org/drawingml/2006/main" name="7-00134_MS_Qwest_template_Sego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8D45093-9C65-46FB-9332-B88902DC52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(Blue with white cloud border design)</Template>
  <TotalTime>341</TotalTime>
  <Words>760</Words>
  <Application>Microsoft Office PowerPoint</Application>
  <PresentationFormat>On-screen Show (4:3)</PresentationFormat>
  <Paragraphs>183</Paragraphs>
  <Slides>13</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Courier New</vt:lpstr>
      <vt:lpstr>Wingdings</vt:lpstr>
      <vt:lpstr>7-00134_MS_Qwest_template_Segoe</vt:lpstr>
      <vt:lpstr>White with Courier font for code slides</vt:lpstr>
      <vt:lpstr>Minnesota’s  Legislative Water Commission</vt:lpstr>
      <vt:lpstr>Agenda, March 26, 2018</vt:lpstr>
      <vt:lpstr> “Water Bills”- Senate-2018</vt:lpstr>
      <vt:lpstr>12 Members + 1 Director</vt:lpstr>
      <vt:lpstr>Statutory Powers and Duties</vt:lpstr>
      <vt:lpstr> 2018 LWC Legislative Recommendations– Progress</vt:lpstr>
      <vt:lpstr> 2018 LWC Legislative Recommendations– Next Steps</vt:lpstr>
      <vt:lpstr> LWC- 2019 Recommendations</vt:lpstr>
      <vt:lpstr>LWC Recommendations- 2019</vt:lpstr>
      <vt:lpstr>Ongoing Staff Work</vt:lpstr>
      <vt:lpstr>LWC Goals</vt:lpstr>
      <vt:lpstr>Mandatory Coordination</vt:lpstr>
      <vt:lpstr>Follow LCW Progress &amp; Updates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Minnesota’s  Legislative Water Commission</dc:title>
  <dc:creator>Barb Huberty</dc:creator>
  <cp:keywords/>
  <cp:lastModifiedBy>Kasey Gerkovich</cp:lastModifiedBy>
  <cp:revision>47</cp:revision>
  <cp:lastPrinted>2017-09-22T19:31:49Z</cp:lastPrinted>
  <dcterms:created xsi:type="dcterms:W3CDTF">2015-03-10T18:36:30Z</dcterms:created>
  <dcterms:modified xsi:type="dcterms:W3CDTF">2018-03-21T15:17:09Z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TC102867179990</vt:lpwstr>
  </property>
</Properties>
</file>